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0e52ba0ec_0_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6" name="Google Shape;66;g2d0e52ba0ec_0_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ee3f512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5ee3f512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e3f51250_0_23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0" name="Google Shape;100;g35ee3f51250_0_23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f891948a8_1_7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ff891948a8_1_7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1" name="Google Shape;151;g1ff891948a8_1_75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f891948a8_1_89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ff891948a8_1_89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9" name="Google Shape;159;g1ff891948a8_1_89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f891948a8_1_10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ff891948a8_1_10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72" name="Google Shape;172;g1ff891948a8_1_100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03c14c105_0_9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703c14c105_0_9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80" name="Google Shape;180;g3703c14c105_0_9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03c14c105_1_6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703c14c105_1_6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88" name="Google Shape;188;g3703c14c105_1_6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b35c8f91e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b35c8f91e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40" name="Google Shape;40;p11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3335" y="-7620"/>
            <a:ext cx="9170669" cy="515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406" y="4638202"/>
            <a:ext cx="1074647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42" name="Google Shape;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097" y="4714399"/>
            <a:ext cx="514831" cy="43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44" name="Google Shape;44;p1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3335" y="-7620"/>
            <a:ext cx="9170669" cy="515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-13350" y="0"/>
            <a:ext cx="9170700" cy="5218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YT-capa-canal-fundo-v02" id="47" name="Google Shape;47;p13"/>
          <p:cNvPicPr preferRelativeResize="0"/>
          <p:nvPr/>
        </p:nvPicPr>
        <p:blipFill rotWithShape="1">
          <a:blip r:embed="rId2">
            <a:alphaModFix amt="18000"/>
          </a:blip>
          <a:srcRect b="0" l="0" r="0" t="0"/>
          <a:stretch/>
        </p:blipFill>
        <p:spPr>
          <a:xfrm>
            <a:off x="-13547" y="29730"/>
            <a:ext cx="9171091" cy="515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49" name="Google Shape;49;p14"/>
          <p:cNvPicPr preferRelativeResize="0"/>
          <p:nvPr/>
        </p:nvPicPr>
        <p:blipFill rotWithShape="1">
          <a:blip r:embed="rId2">
            <a:alphaModFix/>
          </a:blip>
          <a:srcRect b="17301" l="0" r="37671" t="19020"/>
          <a:stretch/>
        </p:blipFill>
        <p:spPr>
          <a:xfrm>
            <a:off x="-7620" y="-59055"/>
            <a:ext cx="9151625" cy="525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" id="51" name="Google Shape;5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241" y="-12859"/>
            <a:ext cx="9194482" cy="5169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52" name="Google Shape;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097" y="4714399"/>
            <a:ext cx="514831" cy="43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8406" y="4638202"/>
            <a:ext cx="1074647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55" name="Google Shape;55;p16"/>
          <p:cNvPicPr preferRelativeResize="0"/>
          <p:nvPr/>
        </p:nvPicPr>
        <p:blipFill rotWithShape="1">
          <a:blip r:embed="rId2">
            <a:alphaModFix/>
          </a:blip>
          <a:srcRect b="0" l="49418" r="0" t="42987"/>
          <a:stretch/>
        </p:blipFill>
        <p:spPr>
          <a:xfrm>
            <a:off x="-20003" y="-7620"/>
            <a:ext cx="9183531" cy="515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 1">
  <p:cSld name="CUSTOM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8" title="fund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e conteúdo">
  <p:cSld name="2_Título e conteúdo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 copy" id="61" name="Google Shape;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097" y="-9049"/>
            <a:ext cx="9180670" cy="5161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62" name="Google Shape;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097" y="4714399"/>
            <a:ext cx="514831" cy="43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9182" y="4628707"/>
            <a:ext cx="514819" cy="51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CUSTOM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7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3">
  <p:cSld name="CUSTOM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3 1">
  <p:cSld name="CUSTOM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22696" t="0"/>
          <a:stretch/>
        </p:blipFill>
        <p:spPr>
          <a:xfrm>
            <a:off x="2075350" y="0"/>
            <a:ext cx="70686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4">
  <p:cSld name="CUSTOM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2" name="Google Shape;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5">
  <p:cSld name="CUSTOM_4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5" name="Google Shape;3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6">
  <p:cSld name="CUSTOM_5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8" name="Google Shape;3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17.png"/><Relationship Id="rId13" Type="http://schemas.openxmlformats.org/officeDocument/2006/relationships/image" Target="../media/image35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5" Type="http://schemas.openxmlformats.org/officeDocument/2006/relationships/image" Target="../media/image32.png"/><Relationship Id="rId14" Type="http://schemas.openxmlformats.org/officeDocument/2006/relationships/image" Target="../media/image33.png"/><Relationship Id="rId16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hyperlink" Target="http://comunidade.teomewh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hyperlink" Target="https://apoia.se/teomewhy" TargetMode="External"/><Relationship Id="rId5" Type="http://schemas.openxmlformats.org/officeDocument/2006/relationships/hyperlink" Target="https://livepix.gg/teomewhy" TargetMode="External"/><Relationship Id="rId6" Type="http://schemas.openxmlformats.org/officeDocument/2006/relationships/hyperlink" Target="https://twitch.tv/teomewhy" TargetMode="External"/><Relationship Id="rId7" Type="http://schemas.openxmlformats.org/officeDocument/2006/relationships/hyperlink" Target="https://www.youtube.com/@teomewhy" TargetMode="External"/><Relationship Id="rId8" Type="http://schemas.openxmlformats.org/officeDocument/2006/relationships/hyperlink" Target="https://github.com/sponsors/TeoMeWh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hyperlink" Target="https://anaconda.org/" TargetMode="External"/><Relationship Id="rId5" Type="http://schemas.openxmlformats.org/officeDocument/2006/relationships/hyperlink" Target="https://code.visualstudio.com" TargetMode="External"/><Relationship Id="rId6" Type="http://schemas.openxmlformats.org/officeDocument/2006/relationships/hyperlink" Target="https://marketplace.visualstudio.com/items?itemName=ms-python.python" TargetMode="External"/><Relationship Id="rId7" Type="http://schemas.openxmlformats.org/officeDocument/2006/relationships/hyperlink" Target="https://marketplace.visualstudio.com/items?itemName=ms-toolsai.jupyt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hyperlink" Target="https://docs.streamlit.io/" TargetMode="External"/><Relationship Id="rId5" Type="http://schemas.openxmlformats.org/officeDocument/2006/relationships/hyperlink" Target="https://github.com/TeoMeWhy/streamlit-2025" TargetMode="External"/><Relationship Id="rId6" Type="http://schemas.openxmlformats.org/officeDocument/2006/relationships/hyperlink" Target="https://docs.google.com/spreadsheets/d/1-t9KenqGfLNrd8UJ79xS7eaq42ed95E7jf0VnavGuoA/edit?gid=0#gid=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hyperlink" Target="http://www.linkedin.com/in/teocalvo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/>
          <p:nvPr>
            <p:ph idx="4294967295" type="ctrTitle"/>
          </p:nvPr>
        </p:nvSpPr>
        <p:spPr>
          <a:xfrm>
            <a:off x="1034350" y="610473"/>
            <a:ext cx="7196700" cy="14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3600">
                <a:latin typeface="Montserrat Medium"/>
                <a:ea typeface="Montserrat Medium"/>
                <a:cs typeface="Montserrat Medium"/>
                <a:sym typeface="Montserrat Medium"/>
              </a:rPr>
              <a:t>Streamlit</a:t>
            </a:r>
            <a:endParaRPr b="0" i="0" sz="3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2300">
                <a:latin typeface="Montserrat"/>
                <a:ea typeface="Montserrat"/>
                <a:cs typeface="Montserrat"/>
                <a:sym typeface="Montserrat"/>
              </a:rPr>
              <a:t>Um curso relâmpago</a:t>
            </a:r>
            <a:endParaRPr i="0" sz="2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21"/>
          <p:cNvSpPr txBox="1"/>
          <p:nvPr/>
        </p:nvSpPr>
        <p:spPr>
          <a:xfrm>
            <a:off x="6783952" y="723750"/>
            <a:ext cx="1263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r>
              <a:rPr b="0"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  <a:r>
              <a:rPr b="0"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/202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omewhy-logo-v01" id="70" name="Google Shape;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9024" y="2325314"/>
            <a:ext cx="2270025" cy="14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9950" y="2474787"/>
            <a:ext cx="2830065" cy="115386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1"/>
          <p:cNvSpPr txBox="1"/>
          <p:nvPr/>
        </p:nvSpPr>
        <p:spPr>
          <a:xfrm>
            <a:off x="1089950" y="4107825"/>
            <a:ext cx="57237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Streamlit</a:t>
            </a:r>
            <a:r>
              <a:rPr lang="pt-BR" sz="10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©</a:t>
            </a:r>
            <a:r>
              <a:rPr lang="pt-BR" sz="10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2025 by Téo Calvo is licensed under CC BY-NC-SA 4.0.</a:t>
            </a:r>
            <a:endParaRPr sz="10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view a copy of this license, visit: https://creativecommons.org/licenses/by-nc-sa/4.0/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50" y="624000"/>
            <a:ext cx="491575" cy="4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2"/>
          <p:cNvSpPr txBox="1"/>
          <p:nvPr/>
        </p:nvSpPr>
        <p:spPr>
          <a:xfrm>
            <a:off x="887800" y="604738"/>
            <a:ext cx="3628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Quem</a:t>
            </a:r>
            <a:endParaRPr b="0" i="0" sz="3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9" name="Google Shape;79;p22"/>
          <p:cNvGrpSpPr/>
          <p:nvPr/>
        </p:nvGrpSpPr>
        <p:grpSpPr>
          <a:xfrm>
            <a:off x="388000" y="1313287"/>
            <a:ext cx="3898225" cy="422400"/>
            <a:chOff x="1188100" y="1677988"/>
            <a:chExt cx="3898225" cy="422400"/>
          </a:xfrm>
        </p:grpSpPr>
        <p:pic>
          <p:nvPicPr>
            <p:cNvPr id="80" name="Google Shape;80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1751038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22"/>
            <p:cNvSpPr txBox="1"/>
            <p:nvPr/>
          </p:nvSpPr>
          <p:spPr>
            <a:xfrm>
              <a:off x="1464425" y="1677988"/>
              <a:ext cx="36219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pt-BR" sz="18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Teodoro “Téo” Calvo</a:t>
              </a:r>
              <a:endParaRPr b="1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2" name="Google Shape;82;p22"/>
          <p:cNvGrpSpPr/>
          <p:nvPr/>
        </p:nvGrpSpPr>
        <p:grpSpPr>
          <a:xfrm>
            <a:off x="388000" y="1983697"/>
            <a:ext cx="5029825" cy="422400"/>
            <a:chOff x="1188100" y="2232825"/>
            <a:chExt cx="5029825" cy="422400"/>
          </a:xfrm>
        </p:grpSpPr>
        <p:pic>
          <p:nvPicPr>
            <p:cNvPr id="83" name="Google Shape;83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230586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22"/>
            <p:cNvSpPr txBox="1"/>
            <p:nvPr/>
          </p:nvSpPr>
          <p:spPr>
            <a:xfrm>
              <a:off x="1464425" y="2232825"/>
              <a:ext cx="47535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Bacharel em Estatística - FCT UNESP</a:t>
              </a:r>
              <a:endPara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5" name="Google Shape;85;p22"/>
          <p:cNvGrpSpPr/>
          <p:nvPr/>
        </p:nvGrpSpPr>
        <p:grpSpPr>
          <a:xfrm>
            <a:off x="388000" y="2654106"/>
            <a:ext cx="6381925" cy="422400"/>
            <a:chOff x="1188100" y="2787650"/>
            <a:chExt cx="6381925" cy="422400"/>
          </a:xfrm>
        </p:grpSpPr>
        <p:pic>
          <p:nvPicPr>
            <p:cNvPr id="86" name="Google Shape;86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2860688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22"/>
            <p:cNvSpPr txBox="1"/>
            <p:nvPr/>
          </p:nvSpPr>
          <p:spPr>
            <a:xfrm>
              <a:off x="1464425" y="2787650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Especialista em Big Data &amp; Data Science - UFPR</a:t>
              </a:r>
              <a:endPara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8" name="Google Shape;88;p22"/>
          <p:cNvGrpSpPr/>
          <p:nvPr/>
        </p:nvGrpSpPr>
        <p:grpSpPr>
          <a:xfrm>
            <a:off x="388000" y="3324516"/>
            <a:ext cx="6381925" cy="422400"/>
            <a:chOff x="1244325" y="3342475"/>
            <a:chExt cx="6381925" cy="422400"/>
          </a:xfrm>
        </p:grpSpPr>
        <p:pic>
          <p:nvPicPr>
            <p:cNvPr id="89" name="Google Shape;8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44325" y="341551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22"/>
            <p:cNvSpPr txBox="1"/>
            <p:nvPr/>
          </p:nvSpPr>
          <p:spPr>
            <a:xfrm>
              <a:off x="1520650" y="3342475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Streamer - Twitch</a:t>
              </a:r>
              <a:endPara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1" name="Google Shape;9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1400" y="385050"/>
            <a:ext cx="2158950" cy="215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22"/>
          <p:cNvGrpSpPr/>
          <p:nvPr/>
        </p:nvGrpSpPr>
        <p:grpSpPr>
          <a:xfrm>
            <a:off x="388000" y="3994925"/>
            <a:ext cx="7190125" cy="422400"/>
            <a:chOff x="1188100" y="4452126"/>
            <a:chExt cx="7190125" cy="422400"/>
          </a:xfrm>
        </p:grpSpPr>
        <p:pic>
          <p:nvPicPr>
            <p:cNvPr id="93" name="Google Shape;93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452516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22"/>
            <p:cNvSpPr txBox="1"/>
            <p:nvPr/>
          </p:nvSpPr>
          <p:spPr>
            <a:xfrm>
              <a:off x="1464425" y="4452126"/>
              <a:ext cx="69138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Membro do Conse</a:t>
              </a:r>
              <a:r>
                <a:rPr lang="pt-BR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lho </a:t>
              </a:r>
              <a:r>
                <a:rPr b="0" i="0" lang="pt-BR" sz="18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 Instrutor - Instituto Aaron Swartz</a:t>
              </a:r>
              <a:endPara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5" name="Google Shape;95;p22"/>
          <p:cNvPicPr preferRelativeResize="0"/>
          <p:nvPr/>
        </p:nvPicPr>
        <p:blipFill rotWithShape="1">
          <a:blip r:embed="rId5">
            <a:alphaModFix/>
          </a:blip>
          <a:srcRect b="56687" l="23274" r="23258" t="0"/>
          <a:stretch/>
        </p:blipFill>
        <p:spPr>
          <a:xfrm>
            <a:off x="7049756" y="4596845"/>
            <a:ext cx="1484643" cy="54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6">
            <a:alphaModFix/>
          </a:blip>
          <a:srcRect b="7047" l="0" r="0" t="10911"/>
          <a:stretch/>
        </p:blipFill>
        <p:spPr>
          <a:xfrm>
            <a:off x="5751682" y="4596844"/>
            <a:ext cx="1269228" cy="54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2"/>
          <p:cNvPicPr preferRelativeResize="0"/>
          <p:nvPr/>
        </p:nvPicPr>
        <p:blipFill rotWithShape="1">
          <a:blip r:embed="rId7">
            <a:alphaModFix/>
          </a:blip>
          <a:srcRect b="2992" l="0" r="0" t="3488"/>
          <a:stretch/>
        </p:blipFill>
        <p:spPr>
          <a:xfrm>
            <a:off x="8547656" y="4582012"/>
            <a:ext cx="596344" cy="557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Trajetória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23"/>
          <p:cNvCxnSpPr/>
          <p:nvPr/>
        </p:nvCxnSpPr>
        <p:spPr>
          <a:xfrm>
            <a:off x="197018" y="1416263"/>
            <a:ext cx="0" cy="3697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23"/>
          <p:cNvCxnSpPr/>
          <p:nvPr/>
        </p:nvCxnSpPr>
        <p:spPr>
          <a:xfrm>
            <a:off x="6211067" y="1416263"/>
            <a:ext cx="0" cy="3697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23"/>
          <p:cNvSpPr txBox="1"/>
          <p:nvPr/>
        </p:nvSpPr>
        <p:spPr>
          <a:xfrm>
            <a:off x="287630" y="1266867"/>
            <a:ext cx="678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3"/>
          <p:cNvSpPr txBox="1"/>
          <p:nvPr/>
        </p:nvSpPr>
        <p:spPr>
          <a:xfrm>
            <a:off x="2005926" y="1266867"/>
            <a:ext cx="678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1166906" y="1266867"/>
            <a:ext cx="678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865083" y="1266867"/>
            <a:ext cx="678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3724232" y="1266867"/>
            <a:ext cx="678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5468403" y="1266867"/>
            <a:ext cx="6261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681" y="2003194"/>
            <a:ext cx="763123" cy="306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3"/>
          <p:cNvCxnSpPr/>
          <p:nvPr/>
        </p:nvCxnSpPr>
        <p:spPr>
          <a:xfrm>
            <a:off x="4741669" y="2552738"/>
            <a:ext cx="1701000" cy="0"/>
          </a:xfrm>
          <a:prstGeom prst="straightConnector1">
            <a:avLst/>
          </a:prstGeom>
          <a:noFill/>
          <a:ln cap="flat" cmpd="sng" w="38100">
            <a:solidFill>
              <a:srgbClr val="0051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c" id="114" name="Google Shape;11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0740" y="2003200"/>
            <a:ext cx="535896" cy="525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itch_Purple_RGB" id="115" name="Google Shape;11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5076" y="4436641"/>
            <a:ext cx="455630" cy="468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3"/>
          <p:cNvCxnSpPr/>
          <p:nvPr/>
        </p:nvCxnSpPr>
        <p:spPr>
          <a:xfrm>
            <a:off x="3375431" y="5001413"/>
            <a:ext cx="5857200" cy="0"/>
          </a:xfrm>
          <a:prstGeom prst="straightConnector1">
            <a:avLst/>
          </a:prstGeom>
          <a:noFill/>
          <a:ln cap="flat" cmpd="sng" w="38100">
            <a:solidFill>
              <a:srgbClr val="6441A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" name="Google Shape;117;p23"/>
          <p:cNvCxnSpPr/>
          <p:nvPr/>
        </p:nvCxnSpPr>
        <p:spPr>
          <a:xfrm>
            <a:off x="1056167" y="1416263"/>
            <a:ext cx="0" cy="3697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23"/>
          <p:cNvCxnSpPr/>
          <p:nvPr/>
        </p:nvCxnSpPr>
        <p:spPr>
          <a:xfrm>
            <a:off x="1915317" y="1416263"/>
            <a:ext cx="0" cy="3697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23"/>
          <p:cNvCxnSpPr/>
          <p:nvPr/>
        </p:nvCxnSpPr>
        <p:spPr>
          <a:xfrm>
            <a:off x="2774467" y="1416263"/>
            <a:ext cx="0" cy="3697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23"/>
          <p:cNvCxnSpPr/>
          <p:nvPr/>
        </p:nvCxnSpPr>
        <p:spPr>
          <a:xfrm>
            <a:off x="3633617" y="1416263"/>
            <a:ext cx="0" cy="3697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1" name="Google Shape;121;p23"/>
          <p:cNvCxnSpPr/>
          <p:nvPr/>
        </p:nvCxnSpPr>
        <p:spPr>
          <a:xfrm>
            <a:off x="4492766" y="1416263"/>
            <a:ext cx="0" cy="3697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2" name="Google Shape;122;p23"/>
          <p:cNvCxnSpPr/>
          <p:nvPr/>
        </p:nvCxnSpPr>
        <p:spPr>
          <a:xfrm>
            <a:off x="5351917" y="1416263"/>
            <a:ext cx="0" cy="3697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23"/>
          <p:cNvSpPr txBox="1"/>
          <p:nvPr/>
        </p:nvSpPr>
        <p:spPr>
          <a:xfrm>
            <a:off x="4583380" y="1266867"/>
            <a:ext cx="678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7672" y="1825035"/>
            <a:ext cx="731025" cy="46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8">
            <a:alphaModFix/>
          </a:blip>
          <a:srcRect b="0" l="0" r="57155" t="0"/>
          <a:stretch/>
        </p:blipFill>
        <p:spPr>
          <a:xfrm>
            <a:off x="385408" y="1734728"/>
            <a:ext cx="535895" cy="50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43570" y="2115597"/>
            <a:ext cx="899010" cy="81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23"/>
          <p:cNvCxnSpPr/>
          <p:nvPr/>
        </p:nvCxnSpPr>
        <p:spPr>
          <a:xfrm>
            <a:off x="7070216" y="1416604"/>
            <a:ext cx="0" cy="3697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23"/>
          <p:cNvSpPr txBox="1"/>
          <p:nvPr/>
        </p:nvSpPr>
        <p:spPr>
          <a:xfrm>
            <a:off x="6327560" y="1266867"/>
            <a:ext cx="6261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23"/>
          <p:cNvCxnSpPr/>
          <p:nvPr/>
        </p:nvCxnSpPr>
        <p:spPr>
          <a:xfrm>
            <a:off x="2464594" y="2115600"/>
            <a:ext cx="1044600" cy="0"/>
          </a:xfrm>
          <a:prstGeom prst="straightConnector1">
            <a:avLst/>
          </a:prstGeom>
          <a:noFill/>
          <a:ln cap="flat" cmpd="sng" w="38100">
            <a:solidFill>
              <a:srgbClr val="F782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" name="Google Shape;130;p23"/>
          <p:cNvCxnSpPr/>
          <p:nvPr/>
        </p:nvCxnSpPr>
        <p:spPr>
          <a:xfrm>
            <a:off x="3516056" y="2334169"/>
            <a:ext cx="1125300" cy="0"/>
          </a:xfrm>
          <a:prstGeom prst="straightConnector1">
            <a:avLst/>
          </a:prstGeom>
          <a:noFill/>
          <a:ln cap="flat" cmpd="sng" w="38100">
            <a:solidFill>
              <a:srgbClr val="0CC5C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" name="Google Shape;131;p23"/>
          <p:cNvCxnSpPr/>
          <p:nvPr/>
        </p:nvCxnSpPr>
        <p:spPr>
          <a:xfrm>
            <a:off x="1241362" y="1897028"/>
            <a:ext cx="1183200" cy="0"/>
          </a:xfrm>
          <a:prstGeom prst="straightConnector1">
            <a:avLst/>
          </a:prstGeom>
          <a:noFill/>
          <a:ln cap="flat" cmpd="sng" w="38100">
            <a:solidFill>
              <a:srgbClr val="007CC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" name="Google Shape;132;p23"/>
          <p:cNvCxnSpPr/>
          <p:nvPr/>
        </p:nvCxnSpPr>
        <p:spPr>
          <a:xfrm>
            <a:off x="921299" y="1678461"/>
            <a:ext cx="311100" cy="0"/>
          </a:xfrm>
          <a:prstGeom prst="straightConnector1">
            <a:avLst/>
          </a:prstGeom>
          <a:noFill/>
          <a:ln cap="flat" cmpd="sng" w="38100">
            <a:solidFill>
              <a:srgbClr val="20C3F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3" name="Google Shape;133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35875" y="3527386"/>
            <a:ext cx="677925" cy="6651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3"/>
          <p:cNvCxnSpPr/>
          <p:nvPr/>
        </p:nvCxnSpPr>
        <p:spPr>
          <a:xfrm>
            <a:off x="6255244" y="4229100"/>
            <a:ext cx="2976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5" name="Google Shape;135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20688" y="3902018"/>
            <a:ext cx="744148" cy="730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3"/>
          <p:cNvCxnSpPr/>
          <p:nvPr/>
        </p:nvCxnSpPr>
        <p:spPr>
          <a:xfrm>
            <a:off x="3643313" y="4576556"/>
            <a:ext cx="5589600" cy="0"/>
          </a:xfrm>
          <a:prstGeom prst="straightConnector1">
            <a:avLst/>
          </a:prstGeom>
          <a:noFill/>
          <a:ln cap="flat" cmpd="sng" w="38100">
            <a:solidFill>
              <a:srgbClr val="F9037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7" name="Google Shape;137;p23"/>
          <p:cNvPicPr preferRelativeResize="0"/>
          <p:nvPr/>
        </p:nvPicPr>
        <p:blipFill rotWithShape="1">
          <a:blip r:embed="rId12">
            <a:alphaModFix/>
          </a:blip>
          <a:srcRect b="20137" l="0" r="0" t="20250"/>
          <a:stretch/>
        </p:blipFill>
        <p:spPr>
          <a:xfrm>
            <a:off x="6191155" y="2777163"/>
            <a:ext cx="899008" cy="5258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3"/>
          <p:cNvCxnSpPr/>
          <p:nvPr/>
        </p:nvCxnSpPr>
        <p:spPr>
          <a:xfrm>
            <a:off x="6824513" y="2815331"/>
            <a:ext cx="254400" cy="0"/>
          </a:xfrm>
          <a:prstGeom prst="straightConnector1">
            <a:avLst/>
          </a:prstGeom>
          <a:noFill/>
          <a:ln cap="flat" cmpd="sng" w="38100">
            <a:solidFill>
              <a:srgbClr val="54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23"/>
          <p:cNvSpPr txBox="1"/>
          <p:nvPr/>
        </p:nvSpPr>
        <p:spPr>
          <a:xfrm>
            <a:off x="7186709" y="1266867"/>
            <a:ext cx="6261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23"/>
          <p:cNvCxnSpPr/>
          <p:nvPr/>
        </p:nvCxnSpPr>
        <p:spPr>
          <a:xfrm>
            <a:off x="8788516" y="1416604"/>
            <a:ext cx="0" cy="3697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41" name="Google Shape;141;p23"/>
          <p:cNvPicPr preferRelativeResize="0"/>
          <p:nvPr/>
        </p:nvPicPr>
        <p:blipFill rotWithShape="1">
          <a:blip r:embed="rId13">
            <a:alphaModFix/>
          </a:blip>
          <a:srcRect b="21603" l="9712" r="33620" t="21243"/>
          <a:stretch/>
        </p:blipFill>
        <p:spPr>
          <a:xfrm>
            <a:off x="7090163" y="4745627"/>
            <a:ext cx="254475" cy="23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70138" y="3267376"/>
            <a:ext cx="626070" cy="61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3"/>
          <p:cNvCxnSpPr/>
          <p:nvPr/>
        </p:nvCxnSpPr>
        <p:spPr>
          <a:xfrm>
            <a:off x="7929366" y="1416266"/>
            <a:ext cx="0" cy="3697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23"/>
          <p:cNvSpPr txBox="1"/>
          <p:nvPr/>
        </p:nvSpPr>
        <p:spPr>
          <a:xfrm>
            <a:off x="8045867" y="1266867"/>
            <a:ext cx="6261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74900" y="4733983"/>
            <a:ext cx="254475" cy="2532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3"/>
          <p:cNvCxnSpPr/>
          <p:nvPr/>
        </p:nvCxnSpPr>
        <p:spPr>
          <a:xfrm>
            <a:off x="7562363" y="3920794"/>
            <a:ext cx="666300" cy="0"/>
          </a:xfrm>
          <a:prstGeom prst="straightConnector1">
            <a:avLst/>
          </a:prstGeom>
          <a:noFill/>
          <a:ln cap="flat" cmpd="sng" w="38100">
            <a:solidFill>
              <a:srgbClr val="FF940D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7" name="Google Shape;147;p23"/>
          <p:cNvPicPr preferRelativeResize="0"/>
          <p:nvPr/>
        </p:nvPicPr>
        <p:blipFill rotWithShape="1">
          <a:blip r:embed="rId16">
            <a:alphaModFix/>
          </a:blip>
          <a:srcRect b="2992" l="0" r="0" t="3488"/>
          <a:stretch/>
        </p:blipFill>
        <p:spPr>
          <a:xfrm>
            <a:off x="8171575" y="4733976"/>
            <a:ext cx="270840" cy="2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 SemiBold"/>
                <a:ea typeface="Montserrat SemiBold"/>
                <a:cs typeface="Montserrat SemiBold"/>
                <a:sym typeface="Montserrat SemiBold"/>
              </a:rPr>
              <a:t>Combinados</a:t>
            </a:r>
            <a:endParaRPr sz="27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633188" y="1003256"/>
            <a:ext cx="8250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Sempre das 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9AM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às ~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horas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estaremos online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 às 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hrs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até as 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10:15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Notificações serão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desligadas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, mas sua contribuição é sempre bem-vinda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Quando houver ADs, a explicação é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pausada</a:t>
            </a:r>
            <a:endParaRPr b="1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Evite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spamar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 mesma coisa no chat, moderadores estarão de olho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Comentários discriminatórios e babacas 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serão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bani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dos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sem aviso prévio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!ppt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para acessar todo material o curso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 SemiBold"/>
                <a:ea typeface="Montserrat SemiBold"/>
                <a:cs typeface="Montserrat SemiBold"/>
                <a:sym typeface="Montserrat SemiBold"/>
              </a:rPr>
              <a:t>Avisos</a:t>
            </a:r>
            <a:endParaRPr sz="27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633188" y="1003256"/>
            <a:ext cx="8250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Participe de nossa comunidade: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comunidade.teomewhy.org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Nosso foco 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o básico bem feito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.  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Estamos melhorando ano após ano!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O sucesso do curso também depende de voc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ê!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Me ajude com as perguntas repetidas;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não abordei?</a:t>
            </a:r>
            <a:endParaRPr b="1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você explicaria diferente?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mais complexo que deixei passar?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4" name="Google Shape;164;p25"/>
          <p:cNvGrpSpPr/>
          <p:nvPr/>
        </p:nvGrpSpPr>
        <p:grpSpPr>
          <a:xfrm>
            <a:off x="5459600" y="3012025"/>
            <a:ext cx="3764725" cy="1631700"/>
            <a:chOff x="5307200" y="3012025"/>
            <a:chExt cx="3764725" cy="1631700"/>
          </a:xfrm>
        </p:grpSpPr>
        <p:grpSp>
          <p:nvGrpSpPr>
            <p:cNvPr id="165" name="Google Shape;165;p25"/>
            <p:cNvGrpSpPr/>
            <p:nvPr/>
          </p:nvGrpSpPr>
          <p:grpSpPr>
            <a:xfrm>
              <a:off x="5724553" y="3503206"/>
              <a:ext cx="3347372" cy="649350"/>
              <a:chOff x="7110713" y="3970517"/>
              <a:chExt cx="4463163" cy="865800"/>
            </a:xfrm>
          </p:grpSpPr>
          <p:sp>
            <p:nvSpPr>
              <p:cNvPr id="166" name="Google Shape;166;p25"/>
              <p:cNvSpPr/>
              <p:nvPr/>
            </p:nvSpPr>
            <p:spPr>
              <a:xfrm>
                <a:off x="7110713" y="4169867"/>
                <a:ext cx="934500" cy="467100"/>
              </a:xfrm>
              <a:prstGeom prst="notchedRightArrow">
                <a:avLst>
                  <a:gd fmla="val 50000" name="adj1"/>
                  <a:gd fmla="val 50000" name="adj2"/>
                </a:avLst>
              </a:prstGeom>
              <a:solidFill>
                <a:srgbClr val="D9D9D9"/>
              </a:solidFill>
              <a:ln cap="flat" cmpd="sng" w="2857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5"/>
              <p:cNvSpPr txBox="1"/>
              <p:nvPr/>
            </p:nvSpPr>
            <p:spPr>
              <a:xfrm>
                <a:off x="8321275" y="3970517"/>
                <a:ext cx="3252600" cy="86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pt-BR" sz="1800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Faça um vídeo/material</a:t>
                </a:r>
                <a:endParaRPr b="0" i="0" sz="18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68" name="Google Shape;168;p25"/>
            <p:cNvSpPr/>
            <p:nvPr/>
          </p:nvSpPr>
          <p:spPr>
            <a:xfrm>
              <a:off x="5307200" y="3012025"/>
              <a:ext cx="210300" cy="16317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 SemiBold"/>
                <a:ea typeface="Montserrat SemiBold"/>
                <a:cs typeface="Montserrat SemiBold"/>
                <a:sym typeface="Montserrat SemiBold"/>
              </a:rPr>
              <a:t>Nos Apoie</a:t>
            </a:r>
            <a:endParaRPr sz="27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633188" y="1003256"/>
            <a:ext cx="8250900" cy="3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Nossos cursos são 100% gratuitos</a:t>
            </a:r>
            <a:endParaRPr b="1" sz="19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 você pode nos apoiar em diferentes plataformas: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Apoia.se: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apoia.se/teomewhy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LivePix: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livepix.gg/teomewhy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Assinante na Twitch: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twitch.tv/teomewhy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Membros no YouTube: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youtube.com/@teomewhy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GitHub Sponsors: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github.com/sponsors/TeoMeWhy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625" y="465394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>
            <p:ph idx="4294967295" type="title"/>
          </p:nvPr>
        </p:nvSpPr>
        <p:spPr>
          <a:xfrm>
            <a:off x="1068975" y="347261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Python (Instalação)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668925" y="1531594"/>
            <a:ext cx="76047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 com pacotes de Data Science</a:t>
            </a:r>
            <a:r>
              <a:rPr b="0" i="0" lang="pt-BR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pt-BR" sz="1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anaconda.org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Interface de Desenvolvimento</a:t>
            </a:r>
            <a:r>
              <a:rPr b="0" i="0" lang="pt-BR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pt-BR" sz="1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code.visualstudio.com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Extensões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pt-BR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https://marketplace.visualstudio.com/items?itemName=ms-python.python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pt-BR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https://marketplace.visualstudio.com/items?itemName=ms-toolsai.jupyter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625" y="465394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idx="4294967295" type="title"/>
          </p:nvPr>
        </p:nvSpPr>
        <p:spPr>
          <a:xfrm>
            <a:off x="1068975" y="347261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Material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668925" y="1531600"/>
            <a:ext cx="801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Documentação Streamlit</a:t>
            </a: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https://docs.streamlit.io/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Repositório do Código</a:t>
            </a: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https://github.com/TeoMeWhy/streamlit-2025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Planilha referência</a:t>
            </a: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Template Controle Financeiro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/>
        </p:nvSpPr>
        <p:spPr>
          <a:xfrm>
            <a:off x="13056" y="1"/>
            <a:ext cx="10956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pt-BR" sz="8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050" y="0"/>
            <a:ext cx="9247774" cy="43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264328" y="1610550"/>
            <a:ext cx="2614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pt-BR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stories need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264328" y="599813"/>
            <a:ext cx="2200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0"/>
              <a:buFont typeface="Arial"/>
              <a:buNone/>
            </a:pPr>
            <a:r>
              <a:rPr b="0" i="0" lang="pt-BR" sz="725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“Big </a:t>
            </a:r>
            <a:endParaRPr b="0" i="0" sz="7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461778" y="2044343"/>
            <a:ext cx="3024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0"/>
              <a:buFont typeface="Arial"/>
              <a:buNone/>
            </a:pPr>
            <a:r>
              <a:rPr b="1" i="0" lang="pt-BR" sz="6050" u="none" cap="none" strike="noStrike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</a:t>
            </a:r>
            <a:endParaRPr b="1" i="0" sz="6050" u="none" cap="none" strike="noStrike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81810" y="2897468"/>
            <a:ext cx="2200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pt-BR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stakes”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1068025" y="3486074"/>
            <a:ext cx="1886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Aaron Swartz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29"/>
          <p:cNvGrpSpPr/>
          <p:nvPr/>
        </p:nvGrpSpPr>
        <p:grpSpPr>
          <a:xfrm>
            <a:off x="4841114" y="4627250"/>
            <a:ext cx="1711786" cy="321088"/>
            <a:chOff x="3436149" y="5025589"/>
            <a:chExt cx="1887305" cy="354011"/>
          </a:xfrm>
        </p:grpSpPr>
        <p:sp>
          <p:nvSpPr>
            <p:cNvPr id="205" name="Google Shape;205;p29"/>
            <p:cNvSpPr txBox="1"/>
            <p:nvPr/>
          </p:nvSpPr>
          <p:spPr>
            <a:xfrm>
              <a:off x="3790154" y="5025589"/>
              <a:ext cx="1533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i="0" lang="pt-BR" sz="1600" u="none" cap="none" strike="noStrike">
                  <a:solidFill>
                    <a:srgbClr val="F3F3F3"/>
                  </a:solidFill>
                  <a:uFill>
                    <a:noFill/>
                  </a:uFill>
                  <a:latin typeface="Montserrat"/>
                  <a:ea typeface="Montserrat"/>
                  <a:cs typeface="Montserrat"/>
                  <a:sym typeface="Montserrat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/teocalvo</a:t>
              </a:r>
              <a:endParaRPr b="1" i="0" sz="16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06" name="Google Shape;206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36149" y="5025599"/>
              <a:ext cx="354001" cy="354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29"/>
          <p:cNvGrpSpPr/>
          <p:nvPr/>
        </p:nvGrpSpPr>
        <p:grpSpPr>
          <a:xfrm>
            <a:off x="7307476" y="4627063"/>
            <a:ext cx="2562638" cy="331001"/>
            <a:chOff x="7131625" y="5020134"/>
            <a:chExt cx="2825400" cy="364941"/>
          </a:xfrm>
        </p:grpSpPr>
        <p:sp>
          <p:nvSpPr>
            <p:cNvPr id="208" name="Google Shape;208;p29"/>
            <p:cNvSpPr txBox="1"/>
            <p:nvPr/>
          </p:nvSpPr>
          <p:spPr>
            <a:xfrm>
              <a:off x="7485625" y="5049900"/>
              <a:ext cx="24714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75" lIns="110575" spcFirstLastPara="1" rIns="110575" wrap="square" tIns="110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pt-BR" sz="1600" u="none" cap="none" strike="noStrike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/teomewhy</a:t>
              </a:r>
              <a:endParaRPr b="1" i="0" sz="16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09" name="Google Shape;209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31625" y="5020134"/>
              <a:ext cx="354000" cy="364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29"/>
          <p:cNvGrpSpPr/>
          <p:nvPr/>
        </p:nvGrpSpPr>
        <p:grpSpPr>
          <a:xfrm>
            <a:off x="227966" y="4627253"/>
            <a:ext cx="1999084" cy="321101"/>
            <a:chOff x="151766" y="4779653"/>
            <a:chExt cx="1999084" cy="321101"/>
          </a:xfrm>
        </p:grpSpPr>
        <p:pic>
          <p:nvPicPr>
            <p:cNvPr id="211" name="Google Shape;211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1766" y="4779653"/>
              <a:ext cx="394861" cy="321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9"/>
            <p:cNvSpPr txBox="1"/>
            <p:nvPr/>
          </p:nvSpPr>
          <p:spPr>
            <a:xfrm>
              <a:off x="509550" y="4779700"/>
              <a:ext cx="1641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lang="pt-BR" sz="16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@teomewhy</a:t>
              </a:r>
              <a:endParaRPr b="1" i="0" sz="18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3" name="Google Shape;213;p29"/>
          <p:cNvGrpSpPr/>
          <p:nvPr/>
        </p:nvGrpSpPr>
        <p:grpSpPr>
          <a:xfrm>
            <a:off x="2395600" y="4590375"/>
            <a:ext cx="1895850" cy="394850"/>
            <a:chOff x="2319400" y="4742775"/>
            <a:chExt cx="1895850" cy="394850"/>
          </a:xfrm>
        </p:grpSpPr>
        <p:pic>
          <p:nvPicPr>
            <p:cNvPr id="214" name="Google Shape;214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19400" y="4742775"/>
              <a:ext cx="394850" cy="39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9"/>
            <p:cNvSpPr txBox="1"/>
            <p:nvPr/>
          </p:nvSpPr>
          <p:spPr>
            <a:xfrm>
              <a:off x="2677150" y="4779700"/>
              <a:ext cx="1538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lang="pt-BR" sz="16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@teomewhy</a:t>
              </a:r>
              <a:endParaRPr b="1" i="0" sz="16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